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9" r:id="rId4"/>
    <p:sldId id="290" r:id="rId5"/>
    <p:sldId id="288" r:id="rId6"/>
    <p:sldId id="291" r:id="rId7"/>
    <p:sldId id="300" r:id="rId8"/>
    <p:sldId id="298" r:id="rId9"/>
    <p:sldId id="301" r:id="rId10"/>
    <p:sldId id="302" r:id="rId11"/>
    <p:sldId id="303" r:id="rId12"/>
    <p:sldId id="304" r:id="rId13"/>
    <p:sldId id="299" r:id="rId14"/>
    <p:sldId id="305" r:id="rId15"/>
    <p:sldId id="306" r:id="rId16"/>
    <p:sldId id="307" r:id="rId17"/>
    <p:sldId id="313" r:id="rId18"/>
    <p:sldId id="31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3091" name="Image" r:id="rId3" imgW="4241270" imgH="5396825" progId="">
                <p:embed/>
              </p:oleObj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3092" name="Image" r:id="rId4" imgW="3263492" imgH="4863492" progId="">
                <p:embed/>
              </p:oleObj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3093" name="Image" r:id="rId5" imgW="3492063" imgH="4926984" progId="">
                <p:embed/>
              </p:oleObj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7D4609C-0FE9-48E8-9B69-560BD99BA1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9F924-FA74-4E0C-81F7-C0D5C46BE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C8C01-6B22-48D9-94E7-86CB95882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47C79F4-5416-4AE8-87B8-71859D592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F5C96-13E9-4FFA-9C61-1AD89E0CF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556F8-9A0A-4DA7-AB7D-7661083DA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01979-DF70-473D-B944-FFBEFBFFF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85FAE-C7FB-4004-9239-1E9EF9508C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41D0A-B618-4A53-951C-0E98F9CC1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0E4FB-542B-41C6-9A24-99E71312D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7B4CA-8511-4746-A8BD-210C541D4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1FF1A-6FDE-41EF-8A3B-9F04CBFB9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1042" name="Image" r:id="rId15" imgW="4241270" imgH="5396825" progId="">
                <p:embed/>
              </p:oleObj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1043" name="Image" r:id="rId16" imgW="3263492" imgH="4863492" progId="">
                <p:embed/>
              </p:oleObj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1044" name="Image" r:id="rId17" imgW="3492063" imgH="4926984" progId="">
                <p:embed/>
              </p:oleObj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14DC94C-CDE7-47C6-86E7-77CACC1E85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  <a:br>
              <a:rPr lang="en-US" smtClean="0"/>
            </a:br>
            <a:r>
              <a:rPr lang="en-US" smtClean="0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s://www.ortorent.ru/product/artromot-k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20688"/>
            <a:ext cx="9144000" cy="62373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6200000">
            <a:off x="2389448" y="103448"/>
            <a:ext cx="4365104" cy="9144000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20280" cy="220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7" name="AutoShape 9" descr="Картинки по запросу бердск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Картинки по запросу бердск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97152"/>
            <a:ext cx="1421849" cy="175847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429000"/>
            <a:ext cx="6912768" cy="762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/>
                </a:solidFill>
              </a:rPr>
              <a:t>Презентация </a:t>
            </a:r>
            <a:r>
              <a:rPr lang="ru-RU" sz="2400" dirty="0">
                <a:solidFill>
                  <a:schemeClr val="accent4"/>
                </a:solidFill>
              </a:rPr>
              <a:t>модели комплексной помощи семьям </a:t>
            </a:r>
            <a:r>
              <a:rPr lang="ru-RU" sz="2400" dirty="0" smtClean="0">
                <a:solidFill>
                  <a:schemeClr val="accent4"/>
                </a:solidFill>
              </a:rPr>
              <a:t>в воспитании детей с нарушениями опорно-двигательного аппарата </a:t>
            </a:r>
            <a:r>
              <a:rPr lang="ru-RU" sz="2400" dirty="0">
                <a:solidFill>
                  <a:schemeClr val="accent4"/>
                </a:solidFill>
              </a:rPr>
              <a:t>в рамках  реализации  проекта  «Радость движения»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Социально-культурная деятельность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4" name="Picture 2" descr="C:\Documents and Settings\k50\Рабочий стол\Ветрова\ФОТО\Виктория\спорт.JPG"/>
          <p:cNvPicPr>
            <a:picLocks noChangeAspect="1" noChangeArrowheads="1"/>
          </p:cNvPicPr>
          <p:nvPr/>
        </p:nvPicPr>
        <p:blipFill>
          <a:blip r:embed="rId4" cstate="print"/>
          <a:srcRect l="8639" t="17081" b="9434"/>
          <a:stretch>
            <a:fillRect/>
          </a:stretch>
        </p:blipFill>
        <p:spPr bwMode="auto">
          <a:xfrm>
            <a:off x="5148064" y="1052736"/>
            <a:ext cx="304834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67544" y="1962994"/>
            <a:ext cx="43204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способствовали интеграции детей-инвалидов в жизнь общества, повышению их самооценки, волевых функций, а также укреплению здоровья и организации активного досуга детей целевой группы.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мероприятиях поддерживалась  положительная эмоциональная атмосфера. Поддержка родителей и добровольцев успешно способствовала закреплению разнообразия функций движения,  позитивности навыков общения и взаимодействия со здоровыми сверстниками и взрослыми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96752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рамках проекта организован цикл спортивно-массовых мероприятий</a:t>
            </a:r>
            <a:endParaRPr lang="ru-RU" b="1" dirty="0"/>
          </a:p>
        </p:txBody>
      </p:sp>
      <p:pic>
        <p:nvPicPr>
          <p:cNvPr id="49159" name="Picture 7" descr="C:\Documents and Settings\k50\Рабочий стол\Ветрова\фото для сборника\IMG-20180815-WA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852936"/>
            <a:ext cx="305267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60" name="Picture 8" descr="C:\Documents and Settings\k50\Рабочий стол\Ветрова\фото для сборника\DSCN6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5" y="4725145"/>
            <a:ext cx="302433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Социально-культурная деятельность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5" name="Picture 3" descr="C:\Documents and Settings\k50\Рабочий стол\Ветрова\ФОТО\Виктория\празд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3208337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6" name="Picture 4" descr="C:\Documents and Settings\k50\Рабочий стол\Ветрова\ФОТО\Виктория\выставка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3208337" cy="180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7" name="Picture 5" descr="C:\Documents and Settings\k50\Рабочий стол\Ветрова\ФОТО\РОБОТЕКС фото\IMG-20180427-WA0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869160"/>
            <a:ext cx="309634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635896" y="2348880"/>
            <a:ext cx="464400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проекта дети целевой группы и дети  ближайшего окружения посетили экскурсии в пожарную часть, в развлекательный игровой семейный центр «Весёлый остров», в </a:t>
            </a:r>
            <a:r>
              <a:rPr lang="ru-RU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Бердский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историко-художественный музей, в студию «</a:t>
            </a:r>
            <a:r>
              <a:rPr lang="ru-RU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Роботекс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с интерактивной программы «Робот и человек», в музей «</a:t>
            </a:r>
            <a:r>
              <a:rPr lang="ru-RU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Вот.Это.Да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!», в гончарную мастерскую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Неоднократно посещали кинотеатр «Орион», а также посещали мероприятия приуроченные к календарным датам.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дети получили навыки устройства простейших коммуникаций в непривычных условиях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общения с новыми детьми. У 68-и детей, со слов родителей и по наблюдениям специалистов, активная деятельность и атмосфера общих дел в полной мере способствовали формированию позитивных  эмоций, что  позволило  расширить круг общения, содействовало формированию адекватной самооценки по формуле: "Если ты не похож на других, это не значит, что ты хуже".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1124744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рамках проекта организован цикл культурно-массовых мероприятий направленный на привлечение семей целевой группы к активным формам досуга.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Социально-культурная деятельность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51920" y="1263242"/>
            <a:ext cx="42484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eaLnBrk="0" hangingPunct="0">
              <a:tabLst>
                <a:tab pos="809625" algn="l"/>
              </a:tabLst>
            </a:pPr>
            <a:r>
              <a:rPr lang="ru-RU" i="1" dirty="0" smtClean="0"/>
              <a:t>В рамках задачи расширения сети социальных контактов дети целевой группы посещали кружковые объединения, мастер – классы по лепке, рисованию, конструированию, музыкальные занятия, театральное искусство  и др.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03" name="Picture 3" descr="Картинки по запросу 100 друзей бердск мастер кла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330" y="4437112"/>
            <a:ext cx="3072623" cy="205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1" name="Picture 1" descr="C:\Documents and Settings\k50\Рабочий стол\Ветрова\фото для сборника\DSCN6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92896"/>
            <a:ext cx="316799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1" name="Picture 3" descr="C:\Documents and Settings\k50\Рабочий стол\Ветрова\ФОТО\Виктория\праздник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573016"/>
            <a:ext cx="3240360" cy="229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Социально-медицинская реабилитация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1196752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базе кабинета физиотерапии Центра Юнона 100 детей  из целевой группы прошли социально-медицинскую реабилитацию.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Социально-медицинская реабилитация  способствовала улучшению координации движений и осанки детей целевой группы.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упражнения проводились под контролем специалиста, который следил за качеством выполняемых действий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 descr="http://heal-cardio.ru/wp-content/uploads/2015/12/insult-nuga-bes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2592288" cy="2073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3568" y="30689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ВИБРОТЕРАПИЯ</a:t>
            </a:r>
            <a:endParaRPr lang="ru-RU" b="1" dirty="0"/>
          </a:p>
        </p:txBody>
      </p:sp>
      <p:pic>
        <p:nvPicPr>
          <p:cNvPr id="5125" name="Picture 5" descr="http://medpostav.ru/polus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093094"/>
            <a:ext cx="1949574" cy="303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52120" y="25649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МАГНИТОТЕРАПИЯ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30689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ЭЛЕКТРОСТИМУЛЯЦИЯ</a:t>
            </a:r>
            <a:endParaRPr lang="ru-RU" b="1" dirty="0"/>
          </a:p>
        </p:txBody>
      </p:sp>
      <p:pic>
        <p:nvPicPr>
          <p:cNvPr id="5129" name="Picture 9" descr="https://go1.imgsmail.ru/imgpreview?key=21a28f792b630ea9&amp;mb=imgdb_preview_12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89040"/>
            <a:ext cx="271784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Социально-медицинская реабилитация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1967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 рамках проекта, при финансовой помощи Фонда поддержки детей, находящихся в трудной жизненной ситуации приобретен</a:t>
            </a:r>
            <a:endParaRPr lang="ru-RU" sz="1600" i="1" dirty="0"/>
          </a:p>
        </p:txBody>
      </p:sp>
      <p:pic>
        <p:nvPicPr>
          <p:cNvPr id="52226" name="Picture 2" descr="Стабилометрическая платформа ST-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2852054"/>
            <a:ext cx="3371495" cy="338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995936" y="2780928"/>
            <a:ext cx="417646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Тренажёр используется  в качестве диагностики и коррекции различных отклонений спинальных нарушений детей целевой группы.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стабилоплатформы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над другими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кинезотренажёрами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оцененное специалистами центра, в наличии биологической обратной связи, позволяющей мгновенно корректировать действия и закреплять правильные стереотипы движений.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выполняя упражнения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стабилоплатформе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одновременно тренировали волевые функции, способствующие формированию произвольности: умения самостоятельно формировать внутренний план действий, в том числе и при устройстве коммуникации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микросоциуме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844824"/>
            <a:ext cx="77768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Тренажер «</a:t>
            </a:r>
            <a:r>
              <a:rPr lang="ru-RU" b="1" dirty="0" err="1" smtClean="0"/>
              <a:t>Стабилоплатформа</a:t>
            </a:r>
            <a:r>
              <a:rPr lang="ru-RU" b="1" dirty="0" smtClean="0"/>
              <a:t> с биологической обратной связью»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Социально-медицинская реабилитация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1967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 рамках проекта, при финансовой помощи Фонда поддержки детей, находящихся в трудной жизненной ситуации приобретен :</a:t>
            </a:r>
            <a:endParaRPr lang="ru-RU" sz="1600" i="1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923928" y="4014356"/>
            <a:ext cx="4176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sz="16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Аппарат используется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повышения спектра двигательной активности, для осуществления профилактических мероприятий, направленных на предотвращение </a:t>
            </a:r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тугоподвижности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тазобедренных суставов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1844824"/>
            <a:ext cx="75608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Механотерапевтический аппарат непрерывной, пассивной разработки коленного и тазобедренного сустава, с ручным программным пультом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smtClean="0">
                <a:solidFill>
                  <a:schemeClr val="accent4"/>
                </a:solidFill>
                <a:hlinkClick r:id="rId4"/>
              </a:rPr>
              <a:t>ARTROMOT K1»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4098" name="Picture 2" descr="\\Fileserver\документы приёмная\ОРНОУФВ\P1090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01008"/>
            <a:ext cx="3528392" cy="2452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6768752" cy="563562"/>
          </a:xfrm>
        </p:spPr>
        <p:txBody>
          <a:bodyPr/>
          <a:lstStyle/>
          <a:p>
            <a:r>
              <a:rPr lang="ru-RU" sz="2000" dirty="0" smtClean="0"/>
              <a:t>Коррекция развития детей, с нарушениями в движении и развитии речи 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1412776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Речь – это высшая ступень развития человеческих функций, но для ее появления необходимо пройти много важных этапов – должна сформироваться </a:t>
            </a:r>
            <a:r>
              <a:rPr lang="ru-RU" sz="2000" b="1" dirty="0" err="1" smtClean="0"/>
              <a:t>доречевая</a:t>
            </a:r>
            <a:r>
              <a:rPr lang="ru-RU" sz="2000" b="1" dirty="0" smtClean="0"/>
              <a:t> зона, которая основывается на сенсомоторном развитии ребенка. Если у ребёнка тяжёлое речевое нарушение, такое как алалия; задержка речевого, психического, психомоторного развития; синдром дефицита внимания и </a:t>
            </a:r>
            <a:r>
              <a:rPr lang="ru-RU" sz="2000" b="1" dirty="0" err="1" smtClean="0"/>
              <a:t>гиперактивность</a:t>
            </a:r>
            <a:r>
              <a:rPr lang="ru-RU" sz="2000" b="1" dirty="0" smtClean="0"/>
              <a:t>; поведенческие, эмоциональные нарушения и сложности коммуникации в структуре аутизма; нарушение обработки сенсорной информации; сенсорная дезинтеграция; двигательные нарушения в структуре детского церебрального паралича; различные генетические синдромы, то реабилитацию НЕОБХОДИМО начинать с работы по сенсомоторной коррекции, с "работы с телом".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6840760" cy="563562"/>
          </a:xfrm>
        </p:spPr>
        <p:txBody>
          <a:bodyPr/>
          <a:lstStyle/>
          <a:p>
            <a:r>
              <a:rPr lang="ru-RU" sz="2000" dirty="0" smtClean="0"/>
              <a:t>Коррекция развития детей, с нарушениями в движении и развитии речи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rcRect l="16131" t="24704" r="53379" b="5753"/>
          <a:stretch>
            <a:fillRect/>
          </a:stretch>
        </p:blipFill>
        <p:spPr bwMode="auto">
          <a:xfrm>
            <a:off x="971600" y="1124744"/>
            <a:ext cx="6840759" cy="514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20688"/>
            <a:ext cx="9144000" cy="62373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6200000">
            <a:off x="2389448" y="103448"/>
            <a:ext cx="4365104" cy="9144000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20280" cy="220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7" name="AutoShape 9" descr="Картинки по запросу бердск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Картинки по запросу бердск 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97152"/>
            <a:ext cx="1421849" cy="175847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429000"/>
            <a:ext cx="6912768" cy="762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/>
                </a:solidFill>
              </a:rPr>
              <a:t>СПАСИБО ЗА ВНИМАНИЕ!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Проект «Радость движения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51520" y="126876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ПРОЕКТА: </a:t>
            </a:r>
          </a:p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PSMT"/>
                <a:cs typeface="Times New Roman" pitchFamily="18" charset="0"/>
              </a:rPr>
              <a:t>Создание модели оказания комплексной помощи семьям, воспитывающим детей с нарушениями опорно-двигательной системы</a:t>
            </a:r>
            <a:endParaRPr lang="ru-RU" b="1" dirty="0"/>
          </a:p>
        </p:txBody>
      </p:sp>
      <p:sp>
        <p:nvSpPr>
          <p:cNvPr id="88153" name="Rectangle 89"/>
          <p:cNvSpPr>
            <a:spLocks noChangeArrowheads="1"/>
          </p:cNvSpPr>
          <p:nvPr/>
        </p:nvSpPr>
        <p:spPr bwMode="auto">
          <a:xfrm>
            <a:off x="4139952" y="2564904"/>
            <a:ext cx="42484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PSMT"/>
                <a:cs typeface="Times New Roman" pitchFamily="18" charset="0"/>
              </a:rPr>
              <a:t>Данный проект был подан на участие в конкурсном отборе инновационных социальных проектов муниципальных образований, направленных на развитие системы социальной поддержки детей, находящихся в трудной жизненной ситуации, на муниципальном уровне от администрации города Бердска  Новосибирской области.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Rectangle 89"/>
          <p:cNvSpPr>
            <a:spLocks noChangeArrowheads="1"/>
          </p:cNvSpPr>
          <p:nvPr/>
        </p:nvSpPr>
        <p:spPr bwMode="auto">
          <a:xfrm>
            <a:off x="683568" y="4941168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PSMT"/>
                <a:cs typeface="Times New Roman" pitchFamily="18" charset="0"/>
              </a:rPr>
              <a:t>Проект реализовывался на территории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PSMT"/>
                <a:cs typeface="Times New Roman" pitchFamily="18" charset="0"/>
              </a:rPr>
              <a:t>города Бердска Новосибирской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NewRomanPSMT"/>
                <a:cs typeface="Times New Roman" pitchFamily="18" charset="0"/>
              </a:rPr>
              <a:t>с 1 апреля 2017 года по 30 сентября 2018 года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 pitchFamily="18" charset="0"/>
                <a:ea typeface="TimesNewRomanPSMT"/>
                <a:cs typeface="Times New Roman" pitchFamily="18" charset="0"/>
              </a:rPr>
              <a:t>при финансовом участии Фонда поддержки детей, находящихся в трудной жизненной ситуации.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8154" name="Picture 90"/>
          <p:cNvPicPr>
            <a:picLocks noChangeAspect="1" noChangeArrowheads="1"/>
          </p:cNvPicPr>
          <p:nvPr/>
        </p:nvPicPr>
        <p:blipFill>
          <a:blip r:embed="rId2" cstate="print"/>
          <a:srcRect t="8053" b="3360"/>
          <a:stretch>
            <a:fillRect/>
          </a:stretch>
        </p:blipFill>
        <p:spPr bwMode="auto">
          <a:xfrm>
            <a:off x="323528" y="2327701"/>
            <a:ext cx="3816424" cy="2469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122" y="1"/>
            <a:ext cx="871222" cy="90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проекта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5184576" cy="3096344"/>
          </a:xfrm>
        </p:spPr>
        <p:txBody>
          <a:bodyPr/>
          <a:lstStyle/>
          <a:p>
            <a:r>
              <a:rPr lang="ru-RU" sz="2400" kern="1200" dirty="0" smtClean="0">
                <a:solidFill>
                  <a:schemeClr val="tx1"/>
                </a:solidFill>
                <a:latin typeface="Cambria" pitchFamily="18" charset="0"/>
                <a:ea typeface="TimesNewRomanPSMT"/>
                <a:cs typeface="Times New Roman" pitchFamily="18" charset="0"/>
              </a:rPr>
              <a:t>Целевая группа детей с нарушениями опорно-двигательного аппарата, в возрасте 4 – 17 лет – 118 человек, а также здоровые дети из ближайшего окружения около 100 человек.</a:t>
            </a:r>
          </a:p>
          <a:p>
            <a:r>
              <a:rPr lang="ru-RU" sz="2400" kern="1200" dirty="0" smtClean="0">
                <a:solidFill>
                  <a:schemeClr val="tx1"/>
                </a:solidFill>
                <a:latin typeface="Cambria" pitchFamily="18" charset="0"/>
                <a:ea typeface="TimesNewRomanPSMT"/>
                <a:cs typeface="Times New Roman" pitchFamily="18" charset="0"/>
              </a:rPr>
              <a:t>Специалисты, реализующие мероприятия проекта – 22 человека.</a:t>
            </a:r>
          </a:p>
          <a:p>
            <a:r>
              <a:rPr lang="ru-RU" sz="2400" kern="1200" dirty="0" smtClean="0">
                <a:solidFill>
                  <a:schemeClr val="tx1"/>
                </a:solidFill>
                <a:latin typeface="Cambria" pitchFamily="18" charset="0"/>
                <a:ea typeface="TimesNewRomanPSMT"/>
                <a:cs typeface="Times New Roman" pitchFamily="18" charset="0"/>
              </a:rPr>
              <a:t>Добровольцы – 20 человек.</a:t>
            </a:r>
            <a:endParaRPr lang="en-US" sz="2400" kern="1200" dirty="0">
              <a:solidFill>
                <a:schemeClr val="tx1"/>
              </a:solidFill>
              <a:latin typeface="Cambria" pitchFamily="18" charset="0"/>
              <a:ea typeface="TimesNewRomanPSMT"/>
              <a:cs typeface="Times New Roman" pitchFamily="18" charset="0"/>
            </a:endParaRPr>
          </a:p>
        </p:txBody>
      </p:sp>
      <p:pic>
        <p:nvPicPr>
          <p:cNvPr id="6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7122" y="1"/>
            <a:ext cx="871222" cy="90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Дата 3"/>
          <p:cNvSpPr txBox="1">
            <a:spLocks/>
          </p:cNvSpPr>
          <p:nvPr/>
        </p:nvSpPr>
        <p:spPr bwMode="auto">
          <a:xfrm>
            <a:off x="395536" y="6537325"/>
            <a:ext cx="2942481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Проект «Радость движения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http://images.aif.ru/006/602/db2b686ff6a917e09ef7cafa330bab0b.jpg"/>
          <p:cNvPicPr>
            <a:picLocks noChangeAspect="1" noChangeArrowheads="1"/>
          </p:cNvPicPr>
          <p:nvPr/>
        </p:nvPicPr>
        <p:blipFill>
          <a:blip r:embed="rId3" cstate="print"/>
          <a:srcRect t="11833"/>
          <a:stretch>
            <a:fillRect/>
          </a:stretch>
        </p:blipFill>
        <p:spPr bwMode="auto">
          <a:xfrm>
            <a:off x="5508104" y="1052736"/>
            <a:ext cx="2736304" cy="160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s://go4.imgsmail.ru/imgpreview?key=1cf7b8a38317a11&amp;mb=imgdb_preview_10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80928"/>
            <a:ext cx="2730624" cy="1572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shkola21.ucoz.ru/foto_3.jpg"/>
          <p:cNvPicPr>
            <a:picLocks noChangeAspect="1" noChangeArrowheads="1"/>
          </p:cNvPicPr>
          <p:nvPr/>
        </p:nvPicPr>
        <p:blipFill>
          <a:blip r:embed="rId5" cstate="print"/>
          <a:srcRect t="10144"/>
          <a:stretch>
            <a:fillRect/>
          </a:stretch>
        </p:blipFill>
        <p:spPr bwMode="auto">
          <a:xfrm>
            <a:off x="5508104" y="4509120"/>
            <a:ext cx="2808312" cy="191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6444208" y="2924944"/>
            <a:ext cx="2556648" cy="3462262"/>
          </a:xfrm>
          <a:prstGeom prst="chevron">
            <a:avLst>
              <a:gd name="adj" fmla="val 1646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Направления проекта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122" y="1"/>
            <a:ext cx="871222" cy="90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79512" y="1916832"/>
            <a:ext cx="6870991" cy="4470191"/>
            <a:chOff x="528" y="1200"/>
            <a:chExt cx="4773" cy="2355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3429" y="1731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2029" y="1731"/>
              <a:ext cx="1776" cy="1824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528" y="1731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>
              <a:off x="678" y="1200"/>
              <a:ext cx="1296" cy="4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1200" b="1" dirty="0" smtClean="0">
                  <a:solidFill>
                    <a:schemeClr val="accent4"/>
                  </a:solidFill>
                </a:rPr>
                <a:t>Информирование</a:t>
              </a:r>
            </a:p>
            <a:p>
              <a:pPr algn="ctr"/>
              <a:r>
                <a:rPr lang="ru-RU" sz="1200" b="1" dirty="0" smtClean="0">
                  <a:solidFill>
                    <a:schemeClr val="accent4"/>
                  </a:solidFill>
                </a:rPr>
                <a:t> и консультирование</a:t>
              </a:r>
            </a:p>
            <a:p>
              <a:pPr algn="ctr"/>
              <a:r>
                <a:rPr lang="ru-RU" sz="1200" b="1" dirty="0" smtClean="0">
                  <a:solidFill>
                    <a:schemeClr val="accent4"/>
                  </a:solidFill>
                </a:rPr>
                <a:t> родителей и </a:t>
              </a:r>
            </a:p>
            <a:p>
              <a:pPr algn="ctr"/>
              <a:r>
                <a:rPr lang="ru-RU" sz="1200" b="1" dirty="0" smtClean="0">
                  <a:solidFill>
                    <a:schemeClr val="accent4"/>
                  </a:solidFill>
                </a:rPr>
                <a:t>специалистов</a:t>
              </a:r>
              <a:endParaRPr lang="en-US" sz="1200" b="1" dirty="0" smtClean="0">
                <a:solidFill>
                  <a:schemeClr val="accent4"/>
                </a:solidFill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gray">
            <a:xfrm>
              <a:off x="3629" y="1200"/>
              <a:ext cx="1346" cy="4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1600" b="1" dirty="0" smtClean="0">
                  <a:solidFill>
                    <a:schemeClr val="accent4"/>
                  </a:solidFill>
                </a:rPr>
                <a:t>Социально-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accent4"/>
                  </a:solidFill>
                </a:rPr>
                <a:t>культурная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accent4"/>
                  </a:solidFill>
                </a:rPr>
                <a:t>деятельность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8" name="AutoShape 9"/>
            <p:cNvSpPr>
              <a:spLocks noChangeArrowheads="1"/>
            </p:cNvSpPr>
            <p:nvPr/>
          </p:nvSpPr>
          <p:spPr bwMode="gray">
            <a:xfrm>
              <a:off x="2079" y="1200"/>
              <a:ext cx="1401" cy="49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chemeClr val="accent4"/>
                  </a:solidFill>
                </a:rPr>
                <a:t>Добровольческое </a:t>
              </a:r>
            </a:p>
            <a:p>
              <a:pPr algn="ctr"/>
              <a:r>
                <a:rPr lang="ru-RU" sz="1600" b="1" dirty="0" smtClean="0">
                  <a:solidFill>
                    <a:schemeClr val="accent4"/>
                  </a:solidFill>
                </a:rPr>
                <a:t>движение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9512" y="11247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Реализация проекта осуществлялась по четырём направлениям</a:t>
            </a:r>
            <a:endParaRPr lang="ru-RU" b="1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gray">
          <a:xfrm>
            <a:off x="6804248" y="1916832"/>
            <a:ext cx="2016815" cy="93579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schemeClr val="accent4"/>
                </a:solidFill>
              </a:rPr>
              <a:t>Социально-</a:t>
            </a:r>
          </a:p>
          <a:p>
            <a:pPr algn="ctr" eaLnBrk="0" hangingPunct="0"/>
            <a:r>
              <a:rPr lang="ru-RU" sz="1400" b="1" dirty="0" smtClean="0">
                <a:solidFill>
                  <a:schemeClr val="accent4"/>
                </a:solidFill>
              </a:rPr>
              <a:t>медицинская </a:t>
            </a:r>
          </a:p>
          <a:p>
            <a:pPr algn="ctr" eaLnBrk="0" hangingPunct="0"/>
            <a:r>
              <a:rPr lang="ru-RU" sz="1400" b="1" dirty="0" smtClean="0">
                <a:solidFill>
                  <a:schemeClr val="accent4"/>
                </a:solidFill>
              </a:rPr>
              <a:t>реабилитация</a:t>
            </a:r>
            <a:endParaRPr lang="en-US" sz="1200" b="1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2996952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b="1" dirty="0" err="1" smtClean="0"/>
              <a:t>Кинезотерапия</a:t>
            </a:r>
            <a:endParaRPr lang="ru-RU" sz="1400" b="1" dirty="0" smtClean="0"/>
          </a:p>
          <a:p>
            <a:pPr>
              <a:lnSpc>
                <a:spcPct val="200000"/>
              </a:lnSpc>
            </a:pPr>
            <a:r>
              <a:rPr lang="ru-RU" sz="1400" b="1" dirty="0" smtClean="0"/>
              <a:t>Вибротерапия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/>
              <a:t>Механотерапия</a:t>
            </a:r>
          </a:p>
          <a:p>
            <a:pPr>
              <a:lnSpc>
                <a:spcPct val="200000"/>
              </a:lnSpc>
            </a:pPr>
            <a:r>
              <a:rPr lang="ru-RU" sz="1400" b="1" dirty="0" smtClean="0"/>
              <a:t>Электростимуляция</a:t>
            </a:r>
          </a:p>
          <a:p>
            <a:pPr>
              <a:lnSpc>
                <a:spcPct val="200000"/>
              </a:lnSpc>
            </a:pPr>
            <a:r>
              <a:rPr lang="ru-RU" sz="1400" b="1" dirty="0" err="1" smtClean="0"/>
              <a:t>Магнитотерапия</a:t>
            </a:r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32040" y="3356992"/>
            <a:ext cx="1872208" cy="2123658"/>
          </a:xfrm>
          <a:custGeom>
            <a:avLst/>
            <a:gdLst>
              <a:gd name="connsiteX0" fmla="*/ 0 w 1944216"/>
              <a:gd name="connsiteY0" fmla="*/ 0 h 1938992"/>
              <a:gd name="connsiteX1" fmla="*/ 1944216 w 1944216"/>
              <a:gd name="connsiteY1" fmla="*/ 0 h 1938992"/>
              <a:gd name="connsiteX2" fmla="*/ 1944216 w 1944216"/>
              <a:gd name="connsiteY2" fmla="*/ 1938992 h 1938992"/>
              <a:gd name="connsiteX3" fmla="*/ 0 w 1944216"/>
              <a:gd name="connsiteY3" fmla="*/ 1938992 h 1938992"/>
              <a:gd name="connsiteX4" fmla="*/ 0 w 194421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1938992">
                <a:moveTo>
                  <a:pt x="0" y="0"/>
                </a:moveTo>
                <a:lnTo>
                  <a:pt x="1944216" y="0"/>
                </a:lnTo>
                <a:lnTo>
                  <a:pt x="1944216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Спортивно – массовые мероприятия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Культурно - массовые мероприятия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Занятия по развитию творческих способностей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3568" y="3140968"/>
            <a:ext cx="1656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Проведение семинаров – совещаний и круглых столов для специалистов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Консультирование и методическая помощь добровольцам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Индивидуальное и групповое консультирование родителей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43808" y="3429000"/>
            <a:ext cx="1872208" cy="1754326"/>
          </a:xfrm>
          <a:custGeom>
            <a:avLst/>
            <a:gdLst>
              <a:gd name="connsiteX0" fmla="*/ 0 w 1944216"/>
              <a:gd name="connsiteY0" fmla="*/ 0 h 1938992"/>
              <a:gd name="connsiteX1" fmla="*/ 1944216 w 1944216"/>
              <a:gd name="connsiteY1" fmla="*/ 0 h 1938992"/>
              <a:gd name="connsiteX2" fmla="*/ 1944216 w 1944216"/>
              <a:gd name="connsiteY2" fmla="*/ 1938992 h 1938992"/>
              <a:gd name="connsiteX3" fmla="*/ 0 w 1944216"/>
              <a:gd name="connsiteY3" fmla="*/ 1938992 h 1938992"/>
              <a:gd name="connsiteX4" fmla="*/ 0 w 194421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1938992">
                <a:moveTo>
                  <a:pt x="0" y="0"/>
                </a:moveTo>
                <a:lnTo>
                  <a:pt x="1944216" y="0"/>
                </a:lnTo>
                <a:lnTo>
                  <a:pt x="1944216" y="1938992"/>
                </a:lnTo>
                <a:lnTo>
                  <a:pt x="0" y="193899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Технология «Передышка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Технология «Наставничество»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Технология «Добровольческая деятельность»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://xn--i1abbnckbmcl9fb.xn--p1ai/%D1%81%D1%82%D0%B0%D1%82%D1%8C%D0%B8/656127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2890292" cy="162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Documents and Settings\k50\Рабочий стол\Ветрова\ФОТО\Собрание волонтеров\DSCN6108.JPG"/>
          <p:cNvPicPr>
            <a:picLocks noChangeAspect="1" noChangeArrowheads="1"/>
          </p:cNvPicPr>
          <p:nvPr/>
        </p:nvPicPr>
        <p:blipFill>
          <a:blip r:embed="rId3" cstate="print"/>
          <a:srcRect l="9186" t="32659" r="11199" b="6424"/>
          <a:stretch>
            <a:fillRect/>
          </a:stretch>
        </p:blipFill>
        <p:spPr bwMode="auto">
          <a:xfrm>
            <a:off x="395536" y="3861048"/>
            <a:ext cx="273630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k50\Рабочий стол\Ветрова\ФОТО\Гостиная консультации, собрания\IMAG6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013176"/>
            <a:ext cx="2808312" cy="142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2736"/>
            <a:ext cx="2736304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Информирование и консультирование родителей и специалистов 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8113" name="AutoShape 49"/>
          <p:cNvSpPr>
            <a:spLocks noChangeArrowheads="1"/>
          </p:cNvSpPr>
          <p:nvPr/>
        </p:nvSpPr>
        <p:spPr bwMode="gray">
          <a:xfrm>
            <a:off x="467544" y="5445224"/>
            <a:ext cx="4608512" cy="100811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600" b="1" dirty="0" smtClean="0">
                <a:solidFill>
                  <a:schemeClr val="tx2"/>
                </a:solidFill>
              </a:rPr>
              <a:t>Индивидуальные и групповые </a:t>
            </a: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</a:rPr>
              <a:t>консультации родителей </a:t>
            </a:r>
            <a:r>
              <a:rPr lang="ru-RU" sz="1600" b="1" dirty="0" err="1" smtClean="0">
                <a:solidFill>
                  <a:schemeClr val="tx2"/>
                </a:solidFill>
              </a:rPr>
              <a:t>детей-целевой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</a:rPr>
              <a:t>группы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88114" name="AutoShape 50"/>
          <p:cNvSpPr>
            <a:spLocks noChangeArrowheads="1"/>
          </p:cNvSpPr>
          <p:nvPr/>
        </p:nvSpPr>
        <p:spPr bwMode="gray">
          <a:xfrm>
            <a:off x="3347864" y="4077072"/>
            <a:ext cx="4824536" cy="86409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600" b="1" dirty="0" err="1" smtClean="0">
                <a:solidFill>
                  <a:schemeClr val="tx2"/>
                </a:solidFill>
              </a:rPr>
              <a:t>Супервизии</a:t>
            </a:r>
            <a:r>
              <a:rPr lang="ru-RU" sz="1600" b="1" dirty="0" smtClean="0">
                <a:solidFill>
                  <a:schemeClr val="tx2"/>
                </a:solidFill>
              </a:rPr>
              <a:t>, семинары, </a:t>
            </a: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</a:rPr>
              <a:t>консультирование добровольцев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88115" name="AutoShape 51"/>
          <p:cNvSpPr>
            <a:spLocks noChangeArrowheads="1"/>
          </p:cNvSpPr>
          <p:nvPr/>
        </p:nvSpPr>
        <p:spPr bwMode="gray">
          <a:xfrm>
            <a:off x="251520" y="2564904"/>
            <a:ext cx="4752528" cy="108012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600" b="1" dirty="0" smtClean="0">
                <a:solidFill>
                  <a:schemeClr val="tx2"/>
                </a:solidFill>
              </a:rPr>
              <a:t>Семинары для специалистов по </a:t>
            </a: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</a:rPr>
              <a:t>межведомственному </a:t>
            </a: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</a:rPr>
              <a:t>взаимодействию по вопросам </a:t>
            </a: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</a:rPr>
              <a:t>профилактики </a:t>
            </a:r>
            <a:r>
              <a:rPr lang="ru-RU" sz="1600" b="1" dirty="0" err="1" smtClean="0">
                <a:solidFill>
                  <a:schemeClr val="tx2"/>
                </a:solidFill>
              </a:rPr>
              <a:t>инвалидизации</a:t>
            </a:r>
            <a:r>
              <a:rPr lang="ru-RU" sz="1600" b="1" dirty="0" smtClean="0">
                <a:solidFill>
                  <a:schemeClr val="tx2"/>
                </a:solidFill>
              </a:rPr>
              <a:t> детей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6" name="AutoShape 52"/>
          <p:cNvSpPr>
            <a:spLocks noChangeArrowheads="1"/>
          </p:cNvSpPr>
          <p:nvPr/>
        </p:nvSpPr>
        <p:spPr bwMode="gray">
          <a:xfrm>
            <a:off x="3203848" y="1268760"/>
            <a:ext cx="5040560" cy="79208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1600" b="1" dirty="0" err="1" smtClean="0">
                <a:solidFill>
                  <a:schemeClr val="tx2"/>
                </a:solidFill>
              </a:rPr>
              <a:t>Стажировочные</a:t>
            </a:r>
            <a:r>
              <a:rPr lang="ru-RU" sz="1600" b="1" dirty="0" smtClean="0">
                <a:solidFill>
                  <a:schemeClr val="tx2"/>
                </a:solidFill>
              </a:rPr>
              <a:t> семинары по технологиям </a:t>
            </a: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</a:rPr>
              <a:t>сопровождения семей, воспитывающих </a:t>
            </a: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</a:rPr>
              <a:t>детей с ОВЗ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915816" y="1556792"/>
            <a:ext cx="381000" cy="381000"/>
            <a:chOff x="2078" y="1680"/>
            <a:chExt cx="1615" cy="1615"/>
          </a:xfrm>
        </p:grpSpPr>
        <p:sp>
          <p:nvSpPr>
            <p:cNvPr id="881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788024" y="2996952"/>
            <a:ext cx="381000" cy="381000"/>
            <a:chOff x="2078" y="1680"/>
            <a:chExt cx="1615" cy="1615"/>
          </a:xfrm>
        </p:grpSpPr>
        <p:sp>
          <p:nvSpPr>
            <p:cNvPr id="881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3059832" y="4437112"/>
            <a:ext cx="381000" cy="381000"/>
            <a:chOff x="2078" y="1680"/>
            <a:chExt cx="1615" cy="1615"/>
          </a:xfrm>
        </p:grpSpPr>
        <p:sp>
          <p:nvSpPr>
            <p:cNvPr id="8813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3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4932040" y="5733256"/>
            <a:ext cx="381000" cy="381000"/>
            <a:chOff x="2078" y="1680"/>
            <a:chExt cx="1615" cy="1615"/>
          </a:xfrm>
        </p:grpSpPr>
        <p:sp>
          <p:nvSpPr>
            <p:cNvPr id="8813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4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05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 descr="\\Fileserver\документы приёмная\ОРНОУФВ\фото для сборника\IMG_53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5064"/>
            <a:ext cx="3096344" cy="199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Добровольческое движение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" name="TextBox 78"/>
          <p:cNvSpPr txBox="1"/>
          <p:nvPr/>
        </p:nvSpPr>
        <p:spPr>
          <a:xfrm>
            <a:off x="395536" y="11247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ЭТАПЫ РЕАЛИЗАЦИИ ДОБРОВОЛЬЧЕСКОЙ ДЕЯТЕЛЬНОСТИ:</a:t>
            </a:r>
            <a:endParaRPr lang="ru-RU" b="1" dirty="0"/>
          </a:p>
        </p:txBody>
      </p:sp>
      <p:sp>
        <p:nvSpPr>
          <p:cNvPr id="85" name="AutoShape 3"/>
          <p:cNvSpPr>
            <a:spLocks noChangeArrowheads="1"/>
          </p:cNvSpPr>
          <p:nvPr/>
        </p:nvSpPr>
        <p:spPr bwMode="auto">
          <a:xfrm>
            <a:off x="5940152" y="3356992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6" name="AutoShape 5"/>
          <p:cNvSpPr>
            <a:spLocks noChangeArrowheads="1"/>
          </p:cNvSpPr>
          <p:nvPr/>
        </p:nvSpPr>
        <p:spPr bwMode="auto">
          <a:xfrm>
            <a:off x="611560" y="34290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88" name="Freeform 7"/>
          <p:cNvSpPr>
            <a:spLocks/>
          </p:cNvSpPr>
          <p:nvPr/>
        </p:nvSpPr>
        <p:spPr bwMode="gray">
          <a:xfrm>
            <a:off x="2915816" y="3255963"/>
            <a:ext cx="121009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" name="Freeform 9"/>
          <p:cNvSpPr>
            <a:spLocks/>
          </p:cNvSpPr>
          <p:nvPr/>
        </p:nvSpPr>
        <p:spPr bwMode="gray">
          <a:xfrm flipH="1">
            <a:off x="4875212" y="3255963"/>
            <a:ext cx="113694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1" name="Group 10"/>
          <p:cNvGrpSpPr>
            <a:grpSpLocks/>
          </p:cNvGrpSpPr>
          <p:nvPr/>
        </p:nvGrpSpPr>
        <p:grpSpPr bwMode="auto">
          <a:xfrm>
            <a:off x="541878" y="1484784"/>
            <a:ext cx="7706419" cy="1745779"/>
            <a:chOff x="1905" y="1314"/>
            <a:chExt cx="1982" cy="1009"/>
          </a:xfrm>
        </p:grpSpPr>
        <p:grpSp>
          <p:nvGrpSpPr>
            <p:cNvPr id="92" name="Group 11"/>
            <p:cNvGrpSpPr>
              <a:grpSpLocks/>
            </p:cNvGrpSpPr>
            <p:nvPr/>
          </p:nvGrpSpPr>
          <p:grpSpPr bwMode="auto">
            <a:xfrm>
              <a:off x="1905" y="1404"/>
              <a:ext cx="1982" cy="919"/>
              <a:chOff x="1878" y="1027"/>
              <a:chExt cx="2020" cy="937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gray">
              <a:xfrm>
                <a:off x="1878" y="1057"/>
                <a:ext cx="2020" cy="907"/>
              </a:xfrm>
              <a:prstGeom prst="flowChartAlternateProcess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gray">
              <a:xfrm>
                <a:off x="1897" y="1027"/>
                <a:ext cx="1981" cy="907"/>
              </a:xfrm>
              <a:prstGeom prst="flowChartAlternateProcess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3" name="Oval 14"/>
            <p:cNvSpPr>
              <a:spLocks noChangeArrowheads="1"/>
            </p:cNvSpPr>
            <p:nvPr/>
          </p:nvSpPr>
          <p:spPr bwMode="gray">
            <a:xfrm>
              <a:off x="1960" y="1314"/>
              <a:ext cx="1817" cy="845"/>
            </a:xfrm>
            <a:prstGeom prst="flowChartAlternateProcess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" name="Oval 15"/>
            <p:cNvSpPr>
              <a:spLocks noChangeArrowheads="1"/>
            </p:cNvSpPr>
            <p:nvPr/>
          </p:nvSpPr>
          <p:spPr bwMode="gray">
            <a:xfrm>
              <a:off x="2034" y="1319"/>
              <a:ext cx="1724" cy="824"/>
            </a:xfrm>
            <a:prstGeom prst="flowChartAlternateProcess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5" name="Oval 16"/>
            <p:cNvSpPr>
              <a:spLocks noChangeArrowheads="1"/>
            </p:cNvSpPr>
            <p:nvPr/>
          </p:nvSpPr>
          <p:spPr bwMode="gray">
            <a:xfrm>
              <a:off x="2071" y="1327"/>
              <a:ext cx="1624" cy="770"/>
            </a:xfrm>
            <a:prstGeom prst="flowChartAlternateProcess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6" name="Oval 17"/>
            <p:cNvSpPr>
              <a:spLocks noChangeArrowheads="1"/>
            </p:cNvSpPr>
            <p:nvPr/>
          </p:nvSpPr>
          <p:spPr bwMode="gray">
            <a:xfrm>
              <a:off x="2108" y="1356"/>
              <a:ext cx="1537" cy="624"/>
            </a:xfrm>
            <a:prstGeom prst="flowChartAlternateProcess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00" name="Text Box 19"/>
          <p:cNvSpPr txBox="1">
            <a:spLocks noChangeArrowheads="1"/>
          </p:cNvSpPr>
          <p:nvPr/>
        </p:nvSpPr>
        <p:spPr bwMode="auto">
          <a:xfrm>
            <a:off x="5868144" y="3573016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</a:rPr>
              <a:t>СОПРОВОЖДЕНИЯ НА МЕРОПРИЯТИЯ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331640" y="1484784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первичного собеседования и  заполнение     </a:t>
            </a:r>
          </a:p>
          <a:p>
            <a:pPr indent="45085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анкеты добровольцем </a:t>
            </a:r>
          </a:p>
          <a:p>
            <a:pPr indent="4508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Обучение добровольцев, консультирование,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супервизия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Сбор запросов на виды помощи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Распределение добровольцев</a:t>
            </a:r>
          </a:p>
        </p:txBody>
      </p:sp>
      <p:sp>
        <p:nvSpPr>
          <p:cNvPr id="103" name="Text Box 19"/>
          <p:cNvSpPr txBox="1">
            <a:spLocks noChangeArrowheads="1"/>
          </p:cNvSpPr>
          <p:nvPr/>
        </p:nvSpPr>
        <p:spPr bwMode="auto">
          <a:xfrm>
            <a:off x="539552" y="3573016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</a:rPr>
              <a:t>ДЕЯТЕЛЬНОСТЬ </a:t>
            </a:r>
          </a:p>
          <a:p>
            <a:pPr algn="ctr" eaLnBrk="0" hangingPunct="0"/>
            <a:r>
              <a:rPr lang="ru-RU" b="1" dirty="0" smtClean="0">
                <a:solidFill>
                  <a:srgbClr val="000000"/>
                </a:solidFill>
              </a:rPr>
              <a:t>В СЕМЬЕ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4" name="Text Box 19"/>
          <p:cNvSpPr txBox="1">
            <a:spLocks noChangeArrowheads="1"/>
          </p:cNvSpPr>
          <p:nvPr/>
        </p:nvSpPr>
        <p:spPr bwMode="auto">
          <a:xfrm>
            <a:off x="539552" y="4293096"/>
            <a:ext cx="23762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/>
              <a:t>Добровольцы осуществляли присмотр и уход за детьми, занимали их играми и другой доступной деятельностью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05" name="Text Box 19"/>
          <p:cNvSpPr txBox="1">
            <a:spLocks noChangeArrowheads="1"/>
          </p:cNvSpPr>
          <p:nvPr/>
        </p:nvSpPr>
        <p:spPr bwMode="auto">
          <a:xfrm>
            <a:off x="5940152" y="4437112"/>
            <a:ext cx="23762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/>
              <a:t>сопровождали детей во время экскурсий, спортивных и праздничных мероприятий. 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Добровольческое движение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Рисунок 49" descr="\\Fileserver\документы приёмная\ОРНОУФВ\фото для сборника\DSCN63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2584011" cy="161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-468560" y="1103838"/>
            <a:ext cx="8640960" cy="108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9044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mbria" pitchFamily="18" charset="0"/>
              </a:rPr>
              <a:t>ТЕХНОЛОГИЯ:  «ПЕРЕДЫШКА ДЛЯ  СЕМЕЙ, ВОСПИТЫВАЮЩИХ  ДЕТЕЙ – ИНВАЛИДОВ И ДЕТЕЙ С ОГРАНИЧЕННЫМИ  ВОЗМОЖНОСТЯМИ ЗДОРОВЬЯ»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55576" y="2191797"/>
            <a:ext cx="7416824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в присмотре и уходе за детьми целевой группы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развивающих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мероприятий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казание, при необходимости,  помощь  в передвижении до (и внутри) социальных объектов,  которые посещает ребенок.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4077072"/>
            <a:ext cx="49685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hangingPunct="0"/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Специалисты, на период социально-медицинской, психолого-педагогической реабилитации ребенка из целевой группы соединяли родителей, в период «передышки»,   с помогающими службами и  организациями  города для решения возникающих затруднений.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/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Социальный отдых для родителей детей целевой группы дал положительный результат. Опрос родителей выявил, что часть родителей  смогли поправить свое здоровье, часть -посетить предприятия оказания бытовых услуг населению, часть получить социальную поддержу в повышении социально-экономического положения семьи.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Добровольческое движение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105273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ТЕХНОЛОГИЯ «НАСТАВНИЧЕСТВО, КАК ПРОЦЕСС СОПРОВОЖДЕНИЯ ДЕТЕЙ – ИНВАЛИДОВ И ДЕТЕЙ С ОГРАНИЧЕННЫМИ  ВОЗМОЖНОСТЯМИ ЗДОРОВЬЯ»</a:t>
            </a:r>
          </a:p>
        </p:txBody>
      </p:sp>
      <p:pic>
        <p:nvPicPr>
          <p:cNvPr id="8" name="Рисунок 7" descr="\\Fileserver\документы приёмная\ОРНОУФВ\фото для сборника\DSCN62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81128"/>
            <a:ext cx="2835784" cy="184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4581128"/>
            <a:ext cx="49685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результатом проекта из 20 детей, которых дома посещали добровольцы  (по наблюдению родителей) у 16 детей значительно улучшилось общее эмоциональное состояние. Тесное взаимодействие по схеме: организация-наставник-семья со стороны родителей был оценен как положительный опыт. Данная технология показала, что стать  опорой для ребенка с ограниченными возможностями здоровья могут не только родственники.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67544" y="1808531"/>
            <a:ext cx="7776864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осуществлялась в виде оказания </a:t>
            </a:r>
            <a:r>
              <a:rPr lang="ru-RU" sz="1400" b="1" i="1" u="sng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социально-психолого-педагогической</a:t>
            </a: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помощи и поддержки ребенку, который в силу физических особенностей, нуждается в помощи и поддержки. </a:t>
            </a:r>
          </a:p>
          <a:p>
            <a:pPr lvl="0" indent="450850" algn="just" eaLnBrk="0" hangingPunct="0"/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hangingPunct="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отношения в семье к ребенку (отношение членов семьи к болезни ребенка и помощь в получении консультирования у специалистов при необходимости)</a:t>
            </a:r>
          </a:p>
          <a:p>
            <a:pPr lvl="0" indent="450850" algn="just" eaLnBrk="0" hangingPunct="0"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hangingPunct="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Психолого-педагогическое просвещение родителей по вопросам семейного воспитания, знакомство с положительным опытом воспитания детей с похожими трудностями</a:t>
            </a:r>
          </a:p>
          <a:p>
            <a:pPr lvl="0" indent="450850" algn="just" eaLnBrk="0" hangingPunct="0"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hangingPunct="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практической помощи семье (совместные игры и занятия с ребёнком, выполнение домашних заданий, прогулка и т.д.)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732240" y="0"/>
            <a:ext cx="2411760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>
          <a:xfrm>
            <a:off x="333374" y="6489700"/>
            <a:ext cx="2942481" cy="320675"/>
          </a:xfrm>
        </p:spPr>
        <p:txBody>
          <a:bodyPr/>
          <a:lstStyle/>
          <a:p>
            <a:r>
              <a:rPr lang="ru-RU" dirty="0" smtClean="0"/>
              <a:t>Проект «Радость движения</a:t>
            </a:r>
            <a:endParaRPr lang="en-US" dirty="0"/>
          </a:p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563072" cy="563562"/>
          </a:xfrm>
        </p:spPr>
        <p:txBody>
          <a:bodyPr/>
          <a:lstStyle/>
          <a:p>
            <a:r>
              <a:rPr lang="ru-RU" sz="2000" dirty="0" smtClean="0"/>
              <a:t>Добровольческое движение</a:t>
            </a:r>
            <a:endParaRPr lang="en-US" sz="200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8" name="Picture 7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331640" cy="11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15" descr="Картинки по запросу бердск 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038" y="1"/>
            <a:ext cx="1009297" cy="105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119675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itchFamily="18" charset="0"/>
              </a:rPr>
              <a:t>ТЕХНОЛОГИИ ДОБРОВОЛЬЧЕСКОЙ РАБОТЫ С ЛИЦАМИ С НАРУШЕНИЕМ ОПОРНО-ДВИГАТЕЛЬНОГО АППАРАТА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67544" y="3501008"/>
            <a:ext cx="475252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Добровольцы, используя   естественную среду в реабилитационном процессе, в полной мере способствовали формированию позитивных  эмоций у детей. 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68 детей, участников проекта, по наблюдениям родителей, активное участие в различных творческих и спортивных мероприятиях  в полной мере способствовали формированию позитивных  эмоций у детей, что  позволило  расширить круг друзей, стать более открытым, общительным, узнать, что-то новое, попробовать себя в каком-то непривычной, нестандартной обстановке.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99592" y="1916832"/>
            <a:ext cx="705678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в организации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досуговых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социализирующих мероприятий (поздравления с праздниками, проведение спортивных и развлекательных программ и театрализованных представлений) и сопровождение.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2" name="Picture 4" descr="C:\Documents and Settings\k50\Рабочий стол\Ветрова\ФОТО\22.05.2017\DSCN5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2903922" cy="217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дходит бух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подходит бух</Template>
  <TotalTime>963</TotalTime>
  <Words>1342</Words>
  <Application>Microsoft Office PowerPoint</Application>
  <PresentationFormat>Экран (4:3)</PresentationFormat>
  <Paragraphs>145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подходит бух</vt:lpstr>
      <vt:lpstr>Image</vt:lpstr>
      <vt:lpstr>Презентация модели комплексной помощи семьям в воспитании детей с нарушениями опорно-двигательного аппарата в рамках  реализации  проекта  «Радость движения»</vt:lpstr>
      <vt:lpstr>Проект «Радость движения</vt:lpstr>
      <vt:lpstr>Участники проекта</vt:lpstr>
      <vt:lpstr>Направления проекта</vt:lpstr>
      <vt:lpstr>Информирование и консультирование родителей и специалистов </vt:lpstr>
      <vt:lpstr>Добровольческое движение</vt:lpstr>
      <vt:lpstr>Добровольческое движение</vt:lpstr>
      <vt:lpstr>Добровольческое движение</vt:lpstr>
      <vt:lpstr>Добровольческое движение</vt:lpstr>
      <vt:lpstr>Социально-культурная деятельность</vt:lpstr>
      <vt:lpstr>Социально-культурная деятельность</vt:lpstr>
      <vt:lpstr>Социально-культурная деятельность</vt:lpstr>
      <vt:lpstr>Социально-медицинская реабилитация</vt:lpstr>
      <vt:lpstr>Социально-медицинская реабилитация</vt:lpstr>
      <vt:lpstr>Социально-медицинская реабилитация</vt:lpstr>
      <vt:lpstr>Коррекция развития детей, с нарушениями в движении и развитии речи </vt:lpstr>
      <vt:lpstr>Коррекция развития детей, с нарушениями в движении и развитии речи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k50</dc:creator>
  <cp:lastModifiedBy>k50</cp:lastModifiedBy>
  <cp:revision>107</cp:revision>
  <dcterms:created xsi:type="dcterms:W3CDTF">2018-10-12T06:28:20Z</dcterms:created>
  <dcterms:modified xsi:type="dcterms:W3CDTF">2018-10-17T07:49:22Z</dcterms:modified>
</cp:coreProperties>
</file>